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1" r:id="rId12"/>
    <p:sldId id="263" r:id="rId13"/>
    <p:sldId id="273" r:id="rId14"/>
    <p:sldId id="264" r:id="rId15"/>
    <p:sldId id="272" r:id="rId16"/>
    <p:sldId id="285" r:id="rId17"/>
    <p:sldId id="281" r:id="rId18"/>
    <p:sldId id="280" r:id="rId19"/>
    <p:sldId id="270" r:id="rId20"/>
    <p:sldId id="274" r:id="rId21"/>
    <p:sldId id="282" r:id="rId22"/>
    <p:sldId id="275" r:id="rId23"/>
    <p:sldId id="283" r:id="rId24"/>
    <p:sldId id="276" r:id="rId25"/>
    <p:sldId id="277" r:id="rId26"/>
    <p:sldId id="279" r:id="rId27"/>
    <p:sldId id="278" r:id="rId28"/>
    <p:sldId id="284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9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4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4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1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6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5508" y="95692"/>
            <a:ext cx="11980984" cy="66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D106-213A-4C64-99C6-B1ED7FBB6C49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65C9-ED3A-40D5-A076-3A0186F334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t="27386" b="61511"/>
          <a:stretch/>
        </p:blipFill>
        <p:spPr>
          <a:xfrm>
            <a:off x="-222483" y="5709372"/>
            <a:ext cx="1263696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s://www.youtube.com/watch?v=r9byGJtbCw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43N44ICyu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sok.com/en/product_video.php?id=148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z9ylGaAkQ" TargetMode="External"/><Relationship Id="rId2" Type="http://schemas.openxmlformats.org/officeDocument/2006/relationships/hyperlink" Target="METAL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70121"/>
            <a:ext cx="10515600" cy="57096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Metals; Fabrication and Forming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Fabrication Methods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Permanent joining methods such as: soldering, brazing, riveting, welding (including oxy-acetylene, MIG and spot) </a:t>
            </a:r>
          </a:p>
          <a:p>
            <a:pPr marL="0" indent="0">
              <a:buNone/>
            </a:pPr>
            <a:r>
              <a:rPr lang="en-GB" dirty="0"/>
              <a:t>· Temporary joining methods such as self-tapping screws, machine screws, nut and bolt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Forming Methods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press forming, cupping and deep drawing, drop forging and wrought iron forging </a:t>
            </a:r>
            <a:r>
              <a:rPr lang="en-GB" dirty="0" smtClean="0"/>
              <a:t>techniques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Redistribution </a:t>
            </a:r>
            <a:r>
              <a:rPr lang="en-GB" b="1" dirty="0"/>
              <a:t>Methods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Casting, spinning and pressing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Finishing Methods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Primers including zinc and red oxide primers </a:t>
            </a:r>
            <a:r>
              <a:rPr lang="en-GB" dirty="0" smtClean="0"/>
              <a:t>(epoxy based)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Paints including acrylic and cellulose based </a:t>
            </a:r>
          </a:p>
          <a:p>
            <a:pPr marL="0" indent="0">
              <a:buNone/>
            </a:pPr>
            <a:r>
              <a:rPr lang="en-GB" dirty="0"/>
              <a:t>· Method of application including: brush, spray, dip and powder coating </a:t>
            </a:r>
          </a:p>
          <a:p>
            <a:pPr marL="0" indent="0">
              <a:buNone/>
            </a:pPr>
            <a:r>
              <a:rPr lang="en-GB" dirty="0"/>
              <a:t>· Plating including: chrome, silver and tin plated </a:t>
            </a:r>
          </a:p>
          <a:p>
            <a:pPr marL="0" indent="0">
              <a:buNone/>
            </a:pPr>
            <a:r>
              <a:rPr lang="en-GB" dirty="0"/>
              <a:t>· Galvanizing </a:t>
            </a:r>
          </a:p>
          <a:p>
            <a:pPr marL="0" indent="0">
              <a:buNone/>
            </a:pPr>
            <a:r>
              <a:rPr lang="en-GB" dirty="0"/>
              <a:t>· Dip coating with polymers </a:t>
            </a:r>
          </a:p>
          <a:p>
            <a:pPr marL="0" indent="0">
              <a:buNone/>
            </a:pPr>
            <a:r>
              <a:rPr lang="en-GB" dirty="0"/>
              <a:t>· Brushed/polished stainless steel 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09" y="247723"/>
            <a:ext cx="10515600" cy="1325563"/>
          </a:xfrm>
        </p:spPr>
        <p:txBody>
          <a:bodyPr/>
          <a:lstStyle/>
          <a:p>
            <a:r>
              <a:rPr lang="en-GB" dirty="0" smtClean="0"/>
              <a:t>METAL FABRICATION: PERMENANT FIXINGS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21" y="1430770"/>
            <a:ext cx="24669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103" y="1430770"/>
            <a:ext cx="2791137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543" y="1430770"/>
            <a:ext cx="2791137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1" y="1430769"/>
            <a:ext cx="3316741" cy="1857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861" y="3322736"/>
            <a:ext cx="3316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WELDING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Such as Spot, oxy-acetylene and MIG.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</a:t>
            </a:r>
            <a:r>
              <a:rPr lang="en-GB" sz="2000" dirty="0" smtClean="0">
                <a:latin typeface="Tw Cen MT Condensed" panose="020B0606020104020203" pitchFamily="34" charset="0"/>
              </a:rPr>
              <a:t>join together sheet materials and fusing of different shaped metals.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110" y="3293522"/>
            <a:ext cx="2786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RIVETING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Such as Pop Rivet and Solid Rivets.</a:t>
            </a:r>
            <a:endParaRPr lang="en-GB" sz="20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</a:t>
            </a:r>
            <a:r>
              <a:rPr lang="en-GB" sz="2000" dirty="0" smtClean="0">
                <a:latin typeface="Tw Cen MT Condensed" panose="020B0606020104020203" pitchFamily="34" charset="0"/>
              </a:rPr>
              <a:t>join sheet metals together.</a:t>
            </a:r>
            <a:endParaRPr lang="en-GB" sz="2000" dirty="0" smtClean="0">
              <a:latin typeface="Tw Cen MT Condensed" panose="020B0606020104020203" pitchFamily="34" charset="0"/>
            </a:endParaRP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861" y="3328114"/>
            <a:ext cx="2472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SOLDERING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secure small pieces e.g. jewellery or electronic components.</a:t>
            </a:r>
            <a:endParaRPr lang="en-GB" sz="2000" dirty="0" smtClean="0">
              <a:latin typeface="Tw Cen MT Condensed" panose="020B0606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0103" y="3328114"/>
            <a:ext cx="27911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BRAZING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join pipes or tubular pieces of metal. 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461" y="4618760"/>
            <a:ext cx="1031931" cy="1031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569" y="4701337"/>
            <a:ext cx="1304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FABRICATION: TEMPORARY FIXNINGS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03" y="1744945"/>
            <a:ext cx="239077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50" y="1855636"/>
            <a:ext cx="1170708" cy="1302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813" y="1635409"/>
            <a:ext cx="2619375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1014" y="3402422"/>
            <a:ext cx="2466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NUTS &amp; BOLTS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follow a pre-cut thread, the nuts then lock the bolt in place.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5817" y="3387824"/>
            <a:ext cx="2466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MACHINE SCREWS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follow a </a:t>
            </a:r>
            <a:r>
              <a:rPr lang="en-GB" sz="2000" dirty="0" smtClean="0">
                <a:latin typeface="Tw Cen MT Condensed" panose="020B0606020104020203" pitchFamily="34" charset="0"/>
              </a:rPr>
              <a:t>pre-cut thread and secures pieces together.</a:t>
            </a:r>
            <a:endParaRPr lang="en-GB" sz="2000" dirty="0" smtClean="0">
              <a:latin typeface="Tw Cen MT Condensed" panose="020B0606020104020203" pitchFamily="34" charset="0"/>
            </a:endParaRP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794" y="3378484"/>
            <a:ext cx="2472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SELF TAPPING SCREWS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cut their own thread as they are screwed into material.</a:t>
            </a:r>
            <a:endParaRPr lang="en-GB" sz="2000" dirty="0" smtClean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WASTING PROCESSES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0622" y="3863687"/>
            <a:ext cx="3885838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PLASMA &amp; LASER CUTTING</a:t>
            </a:r>
          </a:p>
          <a:p>
            <a:pPr marL="0" indent="0" algn="ctr">
              <a:buNone/>
            </a:pPr>
            <a:r>
              <a:rPr lang="en-GB" sz="2000" dirty="0" smtClean="0"/>
              <a:t>CNC machines that operate by cutting on plotted pathways.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75" y="1690688"/>
            <a:ext cx="2897332" cy="217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900" t="28424" r="20472" b="31233"/>
          <a:stretch/>
        </p:blipFill>
        <p:spPr>
          <a:xfrm>
            <a:off x="7760116" y="1210945"/>
            <a:ext cx="3296094" cy="345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5863" y="3311711"/>
            <a:ext cx="1246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Shielding gas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4128" y="3798323"/>
            <a:ext cx="152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Plasma arc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6256" y="1136548"/>
            <a:ext cx="1246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Gas (air)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1941" y="1392459"/>
            <a:ext cx="137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Electrode –</a:t>
            </a:r>
            <a:r>
              <a:rPr lang="en-GB" sz="1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ve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 charge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84" y="4846320"/>
            <a:ext cx="230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Material being cut with +</a:t>
            </a:r>
            <a:r>
              <a:rPr lang="en-GB" sz="1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ve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 charge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72596" y="188172"/>
            <a:ext cx="3885838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PLASMA CUTTER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Little to no finishing needed.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408163" y="1690688"/>
            <a:ext cx="1269616" cy="299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16466" y="1392459"/>
            <a:ext cx="794107" cy="56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408163" y="3872720"/>
            <a:ext cx="764537" cy="79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081010" y="3573332"/>
            <a:ext cx="1198310" cy="546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9408163" y="4405488"/>
            <a:ext cx="505965" cy="44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FORMING: MAKING CANS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928" t="20335" r="42891" b="26478"/>
          <a:stretch/>
        </p:blipFill>
        <p:spPr>
          <a:xfrm>
            <a:off x="5787737" y="1310515"/>
            <a:ext cx="1600534" cy="3154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928" t="28506" r="25373" b="47333"/>
          <a:stretch/>
        </p:blipFill>
        <p:spPr>
          <a:xfrm>
            <a:off x="8554527" y="2130484"/>
            <a:ext cx="3197782" cy="151431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68689" y="4442594"/>
            <a:ext cx="3885838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CUPPING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/>
              <a:t>A blank is clamped in place.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/>
              <a:t>A punch is lowered and presses out the shape.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07318" y="3731397"/>
            <a:ext cx="3244991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DEEP DRAWING</a:t>
            </a:r>
          </a:p>
          <a:p>
            <a:pPr marL="0" indent="0" algn="ctr">
              <a:buNone/>
            </a:pPr>
            <a:r>
              <a:rPr lang="en-GB" sz="2000" dirty="0"/>
              <a:t>T</a:t>
            </a:r>
            <a:r>
              <a:rPr lang="en-GB" sz="2000" dirty="0" smtClean="0"/>
              <a:t>he material is then pushed further through more stages to elongate the shape.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639" t="38522" r="48722" b="21125"/>
          <a:stretch/>
        </p:blipFill>
        <p:spPr>
          <a:xfrm>
            <a:off x="2264239" y="1472545"/>
            <a:ext cx="1830137" cy="2355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149" y="1541449"/>
            <a:ext cx="728932" cy="91331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32777" y="4038818"/>
            <a:ext cx="3885838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BLANKING</a:t>
            </a:r>
          </a:p>
          <a:p>
            <a:pPr marL="0" indent="0" algn="ctr">
              <a:buNone/>
            </a:pPr>
            <a:r>
              <a:rPr lang="en-GB" sz="2000" dirty="0" smtClean="0"/>
              <a:t>Blanks are created by punching shapes out of sheet metal.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73" y="1620457"/>
            <a:ext cx="2135623" cy="21109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0950" y="379794"/>
            <a:ext cx="435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 Cen MT Condensed" panose="020B0606020104020203" pitchFamily="34" charset="0"/>
              </a:rPr>
              <a:t>These processes cause a thinning of the material as it stretches – think about blue </a:t>
            </a:r>
            <a:r>
              <a:rPr lang="en-GB" sz="2000" dirty="0" err="1" smtClean="0">
                <a:latin typeface="Tw Cen MT Condensed" panose="020B0606020104020203" pitchFamily="34" charset="0"/>
              </a:rPr>
              <a:t>tac</a:t>
            </a:r>
            <a:r>
              <a:rPr lang="en-GB" sz="2000" dirty="0" smtClean="0">
                <a:latin typeface="Tw Cen MT Condensed" panose="020B0606020104020203" pitchFamily="34" charset="0"/>
              </a:rPr>
              <a:t> when you stretch it.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523062" y="3918988"/>
            <a:ext cx="129884" cy="1848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500202" y="2834436"/>
            <a:ext cx="129884" cy="1848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10889322" y="3285294"/>
            <a:ext cx="129884" cy="1848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58000" y="1377257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Punch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6572992" y="1531146"/>
            <a:ext cx="285008" cy="15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27870" y="2263003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Punch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9342862" y="2416892"/>
            <a:ext cx="285008" cy="15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62409" y="2023747"/>
            <a:ext cx="738541" cy="75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140225" y="2339947"/>
            <a:ext cx="533054" cy="56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66660" y="1904312"/>
            <a:ext cx="605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Blank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2847" y="2284659"/>
            <a:ext cx="605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Die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628650" y="1904312"/>
            <a:ext cx="209550" cy="43563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METAL FORMING</a:t>
            </a:r>
            <a:r>
              <a:rPr lang="en-GB" dirty="0" smtClean="0"/>
              <a:t>: PRESS FORMING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93403" y="3512683"/>
            <a:ext cx="3276600" cy="146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PRESS FORMING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A metal sheet is clamped down, a hydraulic press is then lowered onto the material.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hlinkClick r:id="rId2"/>
              </a:rPr>
              <a:t>VIDEO</a:t>
            </a:r>
            <a:endParaRPr lang="en-GB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10" y="1313898"/>
            <a:ext cx="1856642" cy="189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703" y="1526362"/>
            <a:ext cx="1511664" cy="11696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779852" y="1266241"/>
            <a:ext cx="442103" cy="461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8464891" y="1991513"/>
            <a:ext cx="225268" cy="3206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385107" y="1013217"/>
            <a:ext cx="9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Die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918400" y="1266241"/>
            <a:ext cx="544032" cy="369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96" y="1471332"/>
            <a:ext cx="3878199" cy="38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 FORMING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71555" cy="4351338"/>
          </a:xfrm>
        </p:spPr>
        <p:txBody>
          <a:bodyPr/>
          <a:lstStyle/>
          <a:p>
            <a:r>
              <a:rPr lang="en-GB" dirty="0" smtClean="0"/>
              <a:t>If a material is to be press formed it must be a ductile metal</a:t>
            </a:r>
          </a:p>
          <a:p>
            <a:r>
              <a:rPr lang="en-GB" dirty="0" smtClean="0"/>
              <a:t>When the material is stretched it hardens – therefore increasing it’s structural strength</a:t>
            </a:r>
          </a:p>
          <a:p>
            <a:r>
              <a:rPr lang="en-GB" dirty="0" smtClean="0"/>
              <a:t>Folding material gives greater stiffness and rigidity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79" y="891009"/>
            <a:ext cx="6194687" cy="41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FORMING: SPINNING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0116" y="3739312"/>
            <a:ext cx="3685954" cy="1466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SPINNING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A punch with details on is lowered and pressed into a blank.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hlinkClick r:id="rId2"/>
              </a:rPr>
              <a:t>VIDEO</a:t>
            </a: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87" t="21315" r="45864" b="40259"/>
          <a:stretch/>
        </p:blipFill>
        <p:spPr>
          <a:xfrm>
            <a:off x="6937153" y="1136355"/>
            <a:ext cx="3228121" cy="2452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1719" y="1116296"/>
            <a:ext cx="9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Mandrel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70668" y="1379407"/>
            <a:ext cx="424021" cy="406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94024" y="681535"/>
            <a:ext cx="925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Clamps material by force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625935" y="1430228"/>
            <a:ext cx="0" cy="602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38795" y="3274859"/>
            <a:ext cx="138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Forming tool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9625935" y="3146316"/>
            <a:ext cx="512860" cy="282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0" y="188003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FORMING: EMBOSSING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289" t="25526" r="24193" b="31807"/>
          <a:stretch/>
        </p:blipFill>
        <p:spPr>
          <a:xfrm>
            <a:off x="8043265" y="1183347"/>
            <a:ext cx="3187995" cy="24275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94285" y="3932872"/>
            <a:ext cx="3685954" cy="1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EMBOSSING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A punch with details on is lowered and pressed into a blank.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2745" y="1379823"/>
            <a:ext cx="9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Punch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8756568" y="1533712"/>
            <a:ext cx="566177" cy="15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91694" y="1560368"/>
            <a:ext cx="424021" cy="406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703820" y="3262932"/>
            <a:ext cx="631384" cy="153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3695" y="3262931"/>
            <a:ext cx="9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Blank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27" y="1572779"/>
            <a:ext cx="4255477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0"/>
            <a:ext cx="10515600" cy="1325563"/>
          </a:xfrm>
        </p:spPr>
        <p:txBody>
          <a:bodyPr/>
          <a:lstStyle/>
          <a:p>
            <a:r>
              <a:rPr lang="en-GB" dirty="0" smtClean="0"/>
              <a:t>METAL FORMING: FORGING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20595" y="2990590"/>
            <a:ext cx="4798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DROP FORGING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The upper half is attached to a hammer which drops , forcing the metal into the shape of the die. </a:t>
            </a: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This gives a product great strength as the grain of the material  follows the shape.</a:t>
            </a:r>
            <a:r>
              <a:rPr lang="en-GB" sz="2000" b="1" dirty="0">
                <a:latin typeface="Tw Cen MT Condensed" panose="020B0606020104020203" pitchFamily="34" charset="0"/>
              </a:rPr>
              <a:t> </a:t>
            </a:r>
            <a:endParaRPr lang="en-GB" sz="2000" b="1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>
                <a:latin typeface="Tw Cen MT Condensed" panose="020B0606020104020203" pitchFamily="34" charset="0"/>
              </a:rPr>
              <a:t>: </a:t>
            </a:r>
            <a:r>
              <a:rPr lang="en-GB" sz="2000" dirty="0">
                <a:latin typeface="Tw Cen MT Condensed" panose="020B0606020104020203" pitchFamily="34" charset="0"/>
              </a:rPr>
              <a:t>used to create lots of identical </a:t>
            </a:r>
            <a:r>
              <a:rPr lang="en-GB" sz="2000" dirty="0" smtClean="0">
                <a:latin typeface="Tw Cen MT Condensed" panose="020B0606020104020203" pitchFamily="34" charset="0"/>
              </a:rPr>
              <a:t>products – e.g. spanners or medical replacements.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7571" y="3606143"/>
            <a:ext cx="4233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WROUGHT IRON FORGING</a:t>
            </a:r>
            <a:endParaRPr lang="en-GB" sz="2800" dirty="0" smtClean="0">
              <a:latin typeface="Tw Cen MT Condensed" panose="020B0606020104020203" pitchFamily="34" charset="0"/>
            </a:endParaRP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Can be carried out by hand or machine, they can be bent, drawn over anvils, twisted or scrolled. The metal must be hot to avoid the risk of fracturing.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fencing, decorative work.</a:t>
            </a:r>
            <a:endParaRPr lang="en-GB" sz="2000" dirty="0" smtClean="0">
              <a:latin typeface="Tw Cen MT Condensed" panose="020B0606020104020203" pitchFamily="34" charset="0"/>
            </a:endParaRP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22" y="284493"/>
            <a:ext cx="2571750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369" y="2199583"/>
            <a:ext cx="1877830" cy="1406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96" y="1472543"/>
            <a:ext cx="171450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46" y="974791"/>
            <a:ext cx="1995980" cy="20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28" y="220108"/>
            <a:ext cx="10515600" cy="54257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500" b="1" dirty="0"/>
              <a:t>Metals; ferrous, non ferrous, alloys</a:t>
            </a:r>
            <a:endParaRPr lang="en-GB" sz="4500" dirty="0"/>
          </a:p>
          <a:p>
            <a:pPr marL="0" indent="0">
              <a:buNone/>
            </a:pPr>
            <a:r>
              <a:rPr lang="en-GB" b="1" dirty="0"/>
              <a:t>Ferrous metals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Ferrous metals including: mild steel, high carbon steel, cast and wrought iron </a:t>
            </a:r>
          </a:p>
          <a:p>
            <a:pPr marL="0" indent="0">
              <a:buNone/>
            </a:pPr>
            <a:r>
              <a:rPr lang="en-GB" dirty="0"/>
              <a:t>· Availability of stock forms such as sheet, bar, tube and angle </a:t>
            </a:r>
          </a:p>
          <a:p>
            <a:pPr marL="0" indent="0">
              <a:buNone/>
            </a:pPr>
            <a:r>
              <a:rPr lang="en-GB" dirty="0"/>
              <a:t>· Applications for ferrous metals such as car body panels, tools, white goods and machine parts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Non-Ferrous metals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Non-ferrous metals including: aluminium, copper, zinc, gold, silver and titanium </a:t>
            </a:r>
          </a:p>
          <a:p>
            <a:pPr marL="0" indent="0">
              <a:buNone/>
            </a:pPr>
            <a:r>
              <a:rPr lang="en-GB" dirty="0"/>
              <a:t>· Availability of stock forms e.g. sheet, tube, ingot </a:t>
            </a:r>
          </a:p>
          <a:p>
            <a:pPr marL="0" indent="0">
              <a:buNone/>
            </a:pPr>
            <a:r>
              <a:rPr lang="en-GB" dirty="0"/>
              <a:t>· Applications for non-ferrous metals such as kitchen ware, jewellery, food wrapping, cans and electronics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Alloys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· Ferrous alloys including: stainless steel, high speed steel and die (tool steel) </a:t>
            </a:r>
          </a:p>
          <a:p>
            <a:pPr marL="0" indent="0">
              <a:buNone/>
            </a:pPr>
            <a:r>
              <a:rPr lang="en-GB" dirty="0"/>
              <a:t>· Applications for ferrous alloys e.g. kitchen ware, street furniture, cutting and press tools </a:t>
            </a:r>
          </a:p>
          <a:p>
            <a:pPr marL="0" indent="0">
              <a:buNone/>
            </a:pPr>
            <a:r>
              <a:rPr lang="en-GB" dirty="0"/>
              <a:t>· Non-ferrous alloys including; bronze, brass, pewter, and duralumin/aluminium alloys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·</a:t>
            </a:r>
            <a:r>
              <a:rPr lang="en-GB" dirty="0"/>
              <a:t> Applications for non-ferrous alloys such as ornaments, valves, boat fittings, sculpture, coins and jewellery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INVESTMENT CASTING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95" t="19686" r="19665" b="25677"/>
          <a:stretch/>
        </p:blipFill>
        <p:spPr>
          <a:xfrm>
            <a:off x="6699576" y="1690688"/>
            <a:ext cx="4508204" cy="346892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58753" y="1467019"/>
            <a:ext cx="5007190" cy="402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INVESTMENT CASTING PROCESS: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A die is made.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Melted wax is poured into the die and left to set.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A runner and riser are created and the wax piece  is either sprayed with, or submerged into clay.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The piece is then baked in a kiln until hard, the wax is then poured out.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Molten metal is then poured into the mould until it appears in the riser.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000" dirty="0" smtClean="0"/>
              <a:t>After cooling the mould is broken open to reveal the metal product.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6566" y="2679493"/>
            <a:ext cx="631384" cy="153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3602" y="2699918"/>
            <a:ext cx="71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Die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53678" y="1690688"/>
            <a:ext cx="0" cy="417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16468" y="1167468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Wax poured in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>
            <a:off x="10101108" y="1766570"/>
            <a:ext cx="0" cy="436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63898" y="1027906"/>
            <a:ext cx="1074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Clay sprayed on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756428" y="1397238"/>
            <a:ext cx="182082" cy="58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5088" y="943799"/>
            <a:ext cx="13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Runner and riser added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8792" y="4985165"/>
            <a:ext cx="13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Baking in the kiln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8700" y="4968111"/>
            <a:ext cx="13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Molten metal poured in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5598" y="4695478"/>
            <a:ext cx="1326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Clay/ceramic coating is smashed off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GB" dirty="0"/>
              <a:t>INVESTMENT CASTING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685007"/>
            <a:ext cx="5157787" cy="823912"/>
          </a:xfrm>
        </p:spPr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9788" y="2535382"/>
            <a:ext cx="5020685" cy="1392382"/>
          </a:xfrm>
          <a:prstGeom prst="rect">
            <a:avLst/>
          </a:prstGeom>
          <a:solidFill>
            <a:srgbClr val="00B0F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508919"/>
            <a:ext cx="5157787" cy="3684588"/>
          </a:xfrm>
        </p:spPr>
        <p:txBody>
          <a:bodyPr/>
          <a:lstStyle/>
          <a:p>
            <a:r>
              <a:rPr lang="en-GB" dirty="0" smtClean="0"/>
              <a:t>Good finishes</a:t>
            </a:r>
          </a:p>
          <a:p>
            <a:r>
              <a:rPr lang="en-GB" dirty="0" smtClean="0"/>
              <a:t>Good level of accuracy</a:t>
            </a:r>
          </a:p>
          <a:p>
            <a:r>
              <a:rPr lang="en-GB" dirty="0" smtClean="0"/>
              <a:t>No split line (from a mould)</a:t>
            </a:r>
          </a:p>
          <a:p>
            <a:r>
              <a:rPr lang="en-GB" dirty="0" smtClean="0"/>
              <a:t>Can make complicated shapes that can’t be made any other way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685007"/>
            <a:ext cx="5183188" cy="823912"/>
          </a:xfrm>
        </p:spPr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508919"/>
            <a:ext cx="5183188" cy="3684588"/>
          </a:xfrm>
        </p:spPr>
        <p:txBody>
          <a:bodyPr/>
          <a:lstStyle/>
          <a:p>
            <a:r>
              <a:rPr lang="en-GB" dirty="0" smtClean="0"/>
              <a:t>High cost</a:t>
            </a:r>
          </a:p>
          <a:p>
            <a:r>
              <a:rPr lang="en-GB" dirty="0" smtClean="0"/>
              <a:t>Size is limited by weight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SAND CASTING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5699" y="1521293"/>
            <a:ext cx="23695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Pattern comes in two parts, the half is placed upside down against a mould board and packed with sand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0049" y="2155164"/>
            <a:ext cx="582050" cy="166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0796" y="1162378"/>
            <a:ext cx="23695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other half is also filled with sand but also has a runner and riser placed in, the sand is packed around these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50" y="1595089"/>
            <a:ext cx="2162874" cy="1286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88" y="1659638"/>
            <a:ext cx="2246461" cy="1313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99" y="3168157"/>
            <a:ext cx="1968330" cy="2199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571" y="3417898"/>
            <a:ext cx="23695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templates are removed, and the first piece is flipped over – locating pins help the alignment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56" y="3167490"/>
            <a:ext cx="3347423" cy="2260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5369" y="3072653"/>
            <a:ext cx="2689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Molten metal is poured in, once cool the product is removed and the runner and riser are cut away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05562" y="3700225"/>
            <a:ext cx="989198" cy="243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58887" y="3417898"/>
            <a:ext cx="2306660" cy="317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59345" y="1839752"/>
            <a:ext cx="591704" cy="302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GB" dirty="0" smtClean="0"/>
              <a:t>SAND </a:t>
            </a:r>
            <a:r>
              <a:rPr lang="en-GB" dirty="0"/>
              <a:t>CASTING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685007"/>
            <a:ext cx="5157787" cy="823912"/>
          </a:xfrm>
        </p:spPr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9789" y="2992582"/>
            <a:ext cx="2745076" cy="571500"/>
          </a:xfrm>
          <a:prstGeom prst="rect">
            <a:avLst/>
          </a:prstGeom>
          <a:solidFill>
            <a:srgbClr val="00B0F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508919"/>
            <a:ext cx="5157787" cy="3684588"/>
          </a:xfrm>
        </p:spPr>
        <p:txBody>
          <a:bodyPr/>
          <a:lstStyle/>
          <a:p>
            <a:r>
              <a:rPr lang="en-GB" dirty="0" smtClean="0"/>
              <a:t>Makes complex shapes</a:t>
            </a:r>
          </a:p>
          <a:p>
            <a:r>
              <a:rPr lang="en-GB" dirty="0" smtClean="0"/>
              <a:t>Use cores to make hollow sections</a:t>
            </a:r>
          </a:p>
          <a:p>
            <a:r>
              <a:rPr lang="en-GB" dirty="0" smtClean="0"/>
              <a:t>Can be automated</a:t>
            </a:r>
          </a:p>
          <a:p>
            <a:r>
              <a:rPr lang="en-GB" dirty="0" smtClean="0"/>
              <a:t>Good for small runs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685007"/>
            <a:ext cx="5183188" cy="823912"/>
          </a:xfrm>
        </p:spPr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508919"/>
            <a:ext cx="5183188" cy="3684588"/>
          </a:xfrm>
        </p:spPr>
        <p:txBody>
          <a:bodyPr/>
          <a:lstStyle/>
          <a:p>
            <a:r>
              <a:rPr lang="en-GB" dirty="0" smtClean="0"/>
              <a:t>Poor surface finish – will need machining</a:t>
            </a:r>
          </a:p>
          <a:p>
            <a:r>
              <a:rPr lang="en-GB" dirty="0" smtClean="0"/>
              <a:t>Not as accurate as other methods</a:t>
            </a:r>
          </a:p>
          <a:p>
            <a:r>
              <a:rPr lang="en-GB" dirty="0" smtClean="0"/>
              <a:t>Low output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4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COLD CHAMBER DIE CASTING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29" y="1800839"/>
            <a:ext cx="5913541" cy="325632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004038" y="3428999"/>
            <a:ext cx="334272" cy="339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081808" y="2270206"/>
            <a:ext cx="182082" cy="58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9020" y="1531542"/>
            <a:ext cx="1772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Molten metal poured from ladle or crucible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5840" y="3133042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Hydraulic ram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676" y="2812805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Ejector pin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8520" y="1376432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Fixed mould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9919" y="5213982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Fixed plate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945" y="1377654"/>
            <a:ext cx="162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Moving moulds and plates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32306" y="1639264"/>
            <a:ext cx="0" cy="924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933812" y="4824400"/>
            <a:ext cx="30106" cy="415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11805" y="1690688"/>
            <a:ext cx="534365" cy="743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57179" y="2966694"/>
            <a:ext cx="582050" cy="166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HOT CHAMBER DIE CASTING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09" y="1782779"/>
            <a:ext cx="6598801" cy="361248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101648" y="2280963"/>
            <a:ext cx="9810" cy="39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83571" y="2523806"/>
            <a:ext cx="448299" cy="652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6650" y="2017859"/>
            <a:ext cx="177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Hot chamber containing metal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2200" y="2017859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Hydraulic ram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13462" y="1921403"/>
            <a:ext cx="298918" cy="309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416869" y="2017859"/>
            <a:ext cx="814032" cy="72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03110" y="1767515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Ejector pins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351" y="1625056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Mould halves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7859431" y="1932833"/>
            <a:ext cx="270420" cy="309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34359" y="4193204"/>
            <a:ext cx="580741" cy="778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0221" y="4972050"/>
            <a:ext cx="177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Goose neck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GRAVITY DIE CASTING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25" y="1862138"/>
            <a:ext cx="2893321" cy="334536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875270" y="1757988"/>
            <a:ext cx="221158" cy="550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12734" y="1446639"/>
            <a:ext cx="1401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Mould halves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66348" y="1757988"/>
            <a:ext cx="221158" cy="550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43065" y="1554361"/>
            <a:ext cx="1401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Runner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5954" y="3079850"/>
            <a:ext cx="1401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Gas flame all around the edges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257426" y="1804988"/>
            <a:ext cx="831902" cy="562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3"/>
          </p:cNvCxnSpPr>
          <p:nvPr/>
        </p:nvCxnSpPr>
        <p:spPr>
          <a:xfrm flipH="1">
            <a:off x="9760346" y="3391913"/>
            <a:ext cx="490022" cy="142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9793" y="3587564"/>
            <a:ext cx="1401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Product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38043" y="3818514"/>
            <a:ext cx="1337227" cy="551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5840" y="1754416"/>
            <a:ext cx="462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 Condensed" panose="020B0606020104020203" pitchFamily="34" charset="0"/>
              </a:rPr>
              <a:t>Gas rings around the sides of the die cast chamber keep the die hot and then ensure the product cools evenly.</a:t>
            </a:r>
            <a:endParaRPr lang="en-GB" sz="2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REDISTRIBUTION: MULTI-SLIDE DIE CASTING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1690688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3827" y="1690688"/>
            <a:ext cx="499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 Condensed" panose="020B0606020104020203" pitchFamily="34" charset="0"/>
              </a:rPr>
              <a:t>Watch a </a:t>
            </a:r>
            <a:r>
              <a:rPr lang="en-GB" sz="2400" dirty="0" smtClean="0">
                <a:latin typeface="Tw Cen MT Condensed" panose="020B0606020104020203" pitchFamily="34" charset="0"/>
                <a:hlinkClick r:id="rId3"/>
              </a:rPr>
              <a:t>video</a:t>
            </a:r>
            <a:r>
              <a:rPr lang="en-GB" sz="2400" dirty="0" smtClean="0">
                <a:latin typeface="Tw Cen MT Condensed" panose="020B0606020104020203" pitchFamily="34" charset="0"/>
              </a:rPr>
              <a:t> from the TSOK websites, they are specialists in multi-slide die-casting.</a:t>
            </a:r>
            <a:endParaRPr lang="en-GB" sz="2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GB" dirty="0" smtClean="0"/>
              <a:t>DIE </a:t>
            </a:r>
            <a:r>
              <a:rPr lang="en-GB" dirty="0"/>
              <a:t>CASTING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913607"/>
            <a:ext cx="5157787" cy="823912"/>
          </a:xfrm>
        </p:spPr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9788" y="2712027"/>
            <a:ext cx="2734685" cy="1070264"/>
          </a:xfrm>
          <a:prstGeom prst="rect">
            <a:avLst/>
          </a:prstGeom>
          <a:solidFill>
            <a:srgbClr val="00B0F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737519"/>
            <a:ext cx="5157787" cy="3684588"/>
          </a:xfrm>
        </p:spPr>
        <p:txBody>
          <a:bodyPr/>
          <a:lstStyle/>
          <a:p>
            <a:r>
              <a:rPr lang="en-GB" dirty="0" smtClean="0"/>
              <a:t>Makes complex shapes</a:t>
            </a:r>
          </a:p>
          <a:p>
            <a:r>
              <a:rPr lang="en-GB" dirty="0" smtClean="0"/>
              <a:t>High quality surface finish</a:t>
            </a:r>
          </a:p>
          <a:p>
            <a:r>
              <a:rPr lang="en-GB" dirty="0" smtClean="0"/>
              <a:t>High level of accuracy</a:t>
            </a:r>
          </a:p>
          <a:p>
            <a:r>
              <a:rPr lang="en-GB" dirty="0" smtClean="0"/>
              <a:t>High output</a:t>
            </a:r>
          </a:p>
          <a:p>
            <a:r>
              <a:rPr lang="en-GB" dirty="0" smtClean="0"/>
              <a:t>Some alloys will have a lower melting point – therefore less energy is needed to melt the metal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13607"/>
            <a:ext cx="5183188" cy="823912"/>
          </a:xfrm>
        </p:spPr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737519"/>
            <a:ext cx="5183188" cy="3684588"/>
          </a:xfrm>
        </p:spPr>
        <p:txBody>
          <a:bodyPr/>
          <a:lstStyle/>
          <a:p>
            <a:r>
              <a:rPr lang="en-GB" dirty="0" smtClean="0"/>
              <a:t>High cost to set up – only suitable for long runs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167698"/>
            <a:ext cx="10515600" cy="1325563"/>
          </a:xfrm>
        </p:spPr>
        <p:txBody>
          <a:bodyPr/>
          <a:lstStyle/>
          <a:p>
            <a:r>
              <a:rPr lang="en-GB" dirty="0" smtClean="0"/>
              <a:t>METAL FINISHING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22202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PRIMERS: zinc and red oxide primers (epoxy based)</a:t>
            </a:r>
          </a:p>
          <a:p>
            <a:r>
              <a:rPr lang="en-GB" dirty="0" smtClean="0"/>
              <a:t>PAINTS: need to be cellulose or acrylic based</a:t>
            </a:r>
          </a:p>
          <a:p>
            <a:pPr marL="0" indent="0">
              <a:buNone/>
            </a:pPr>
            <a:r>
              <a:rPr lang="en-GB" dirty="0" smtClean="0"/>
              <a:t>Applications with brushes, dips and powder coating.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PLATING: with chrome, silver and tin</a:t>
            </a:r>
          </a:p>
          <a:p>
            <a:r>
              <a:rPr lang="en-GB" dirty="0" smtClean="0"/>
              <a:t>Galvanizing with zinc.</a:t>
            </a:r>
          </a:p>
          <a:p>
            <a:r>
              <a:rPr lang="en-GB" dirty="0" smtClean="0"/>
              <a:t>DIP COATING: using polymers - </a:t>
            </a:r>
            <a:r>
              <a:rPr lang="en-GB" dirty="0"/>
              <a:t>watch </a:t>
            </a:r>
            <a:r>
              <a:rPr lang="en-GB" dirty="0" smtClean="0">
                <a:hlinkClick r:id="rId2" action="ppaction://hlinkpres?slideindex=1&amp;slidetitle="/>
              </a:rPr>
              <a:t>a </a:t>
            </a:r>
            <a:r>
              <a:rPr lang="en-GB" dirty="0">
                <a:hlinkClick r:id="rId2" action="ppaction://hlinkpres?slideindex=1&amp;slidetitle="/>
              </a:rPr>
              <a:t>video</a:t>
            </a:r>
            <a:r>
              <a:rPr lang="en-GB" dirty="0"/>
              <a:t> </a:t>
            </a:r>
            <a:r>
              <a:rPr lang="en-GB" dirty="0" smtClean="0"/>
              <a:t>here.</a:t>
            </a:r>
          </a:p>
          <a:p>
            <a:r>
              <a:rPr lang="en-GB" dirty="0" smtClean="0"/>
              <a:t>Brushed and Polished Steel</a:t>
            </a:r>
          </a:p>
          <a:p>
            <a:r>
              <a:rPr lang="en-GB" dirty="0" smtClean="0"/>
              <a:t>POWDER COATING: watch </a:t>
            </a:r>
            <a:r>
              <a:rPr lang="en-GB" dirty="0" smtClean="0">
                <a:hlinkClick r:id="rId3"/>
              </a:rPr>
              <a:t>a video</a:t>
            </a:r>
            <a:r>
              <a:rPr lang="en-GB" dirty="0" smtClean="0"/>
              <a:t> here.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 BETWEEN METALS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33" y="354621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60" y="1537512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860" y="1537512"/>
            <a:ext cx="48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 Condensed" panose="020B0606020104020203" pitchFamily="34" charset="0"/>
              </a:rPr>
              <a:t>FERROUS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Contains Iron (Fe)</a:t>
            </a:r>
            <a:endParaRPr lang="en-GB" sz="2400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9860" y="3540896"/>
            <a:ext cx="48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 Condensed" panose="020B0606020104020203" pitchFamily="34" charset="0"/>
              </a:rPr>
              <a:t>NON FERROUS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Contains NO Iron (Fe)</a:t>
            </a:r>
            <a:endParaRPr lang="en-GB" sz="2400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860" y="2419372"/>
            <a:ext cx="231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FErrous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4226" y="4446959"/>
            <a:ext cx="3823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FErrous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FERROUS METALS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15312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70" y="153120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1675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155" y="1521675"/>
            <a:ext cx="2466975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1" y="3384123"/>
            <a:ext cx="246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WROUGHT IRON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gates and fencing.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9155" y="3369525"/>
            <a:ext cx="2466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CAST IRON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machine parts, engines, disc brakes.</a:t>
            </a: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0110" y="3360185"/>
            <a:ext cx="24727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MILD STEEL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white goods, nuts and bolts, car body panels.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86825" y="3379050"/>
            <a:ext cx="24669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HIGH CARBON STEEL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hand tools, scribers, chisels.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FERROUS STOCK FORMS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1" y="3086412"/>
            <a:ext cx="2466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SHEET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with press forming to make car body parts, cans etc.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9155" y="3071814"/>
            <a:ext cx="246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BAR</a:t>
            </a: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0110" y="3062474"/>
            <a:ext cx="2472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TUBE</a:t>
            </a:r>
          </a:p>
        </p:txBody>
      </p:sp>
      <p:sp>
        <p:nvSpPr>
          <p:cNvPr id="8" name="Rectangle 7"/>
          <p:cNvSpPr/>
          <p:nvPr/>
        </p:nvSpPr>
        <p:spPr>
          <a:xfrm>
            <a:off x="8886825" y="3081339"/>
            <a:ext cx="2466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ANGLE</a:t>
            </a:r>
          </a:p>
          <a:p>
            <a:pPr algn="ctr"/>
            <a:r>
              <a:rPr lang="en-GB" sz="2000" b="1" dirty="0" err="1">
                <a:latin typeface="Tw Cen MT Condensed" panose="020B0606020104020203" pitchFamily="34" charset="0"/>
              </a:rPr>
              <a:t>Ap</a:t>
            </a:r>
            <a:r>
              <a:rPr lang="en-GB" sz="2000" b="1" dirty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corner edges secure and build structures.</a:t>
            </a:r>
            <a:endParaRPr lang="en-GB" sz="2800" dirty="0">
              <a:latin typeface="Tw Cen MT Condensed" panose="020B0606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916" t="-1" b="3842"/>
          <a:stretch/>
        </p:blipFill>
        <p:spPr>
          <a:xfrm>
            <a:off x="3508744" y="1386074"/>
            <a:ext cx="2359627" cy="167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386074"/>
            <a:ext cx="234315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6781" b="9403"/>
          <a:stretch/>
        </p:blipFill>
        <p:spPr>
          <a:xfrm>
            <a:off x="6200110" y="1386074"/>
            <a:ext cx="2326315" cy="1665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-1" r="10152" b="3842"/>
          <a:stretch/>
        </p:blipFill>
        <p:spPr>
          <a:xfrm>
            <a:off x="8866531" y="1375441"/>
            <a:ext cx="2353450" cy="1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NON-FERROUS METALS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611"/>
          <a:stretch/>
        </p:blipFill>
        <p:spPr>
          <a:xfrm>
            <a:off x="659833" y="1564013"/>
            <a:ext cx="1772516" cy="131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" r="31062"/>
          <a:stretch/>
        </p:blipFill>
        <p:spPr>
          <a:xfrm>
            <a:off x="2570028" y="1564014"/>
            <a:ext cx="1762124" cy="1314769"/>
          </a:xfrm>
          <a:prstGeom prst="rect">
            <a:avLst/>
          </a:prstGeom>
        </p:spPr>
      </p:pic>
      <p:pic>
        <p:nvPicPr>
          <p:cNvPr id="1026" name="Picture 2" descr="Image result for zi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0" b="29218"/>
          <a:stretch/>
        </p:blipFill>
        <p:spPr bwMode="auto">
          <a:xfrm>
            <a:off x="4493209" y="1570827"/>
            <a:ext cx="1774246" cy="13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l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8"/>
          <a:stretch/>
        </p:blipFill>
        <p:spPr bwMode="auto">
          <a:xfrm>
            <a:off x="6394743" y="1570827"/>
            <a:ext cx="1774245" cy="13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16035"/>
          <a:stretch/>
        </p:blipFill>
        <p:spPr>
          <a:xfrm>
            <a:off x="8296276" y="1570827"/>
            <a:ext cx="1762124" cy="1307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5688" y="1498090"/>
            <a:ext cx="1424421" cy="14565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9636" y="3031182"/>
            <a:ext cx="17725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COPPER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ductile and </a:t>
            </a:r>
            <a:r>
              <a:rPr lang="en-GB" sz="2000" dirty="0" err="1" smtClean="0">
                <a:latin typeface="Tw Cen MT Condensed" panose="020B0606020104020203" pitchFamily="34" charset="0"/>
              </a:rPr>
              <a:t>dureable</a:t>
            </a:r>
            <a:r>
              <a:rPr lang="en-GB" sz="2000" dirty="0" smtClean="0">
                <a:latin typeface="Tw Cen MT Condensed" panose="020B0606020104020203" pitchFamily="34" charset="0"/>
              </a:rPr>
              <a:t>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electronics, pipes or pan bottoms.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233" y="3031182"/>
            <a:ext cx="17725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ALUMINIUM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ductile, flexible, good strength to weight.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kitchen ware, food wrapping and cans.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4939" y="3031182"/>
            <a:ext cx="17725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ZINC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fairly strong and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coatings for screws and bolts, can be die cast for small high detail pieces.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5607" y="2965484"/>
            <a:ext cx="17725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GOLD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expensive,</a:t>
            </a:r>
            <a:r>
              <a:rPr lang="en-GB" sz="2000" b="1" dirty="0" smtClean="0">
                <a:latin typeface="Tw Cen MT Condensed" panose="020B0606020104020203" pitchFamily="34" charset="0"/>
              </a:rPr>
              <a:t> </a:t>
            </a:r>
            <a:r>
              <a:rPr lang="en-GB" sz="2000" dirty="0" err="1" smtClean="0">
                <a:latin typeface="Tw Cen MT Condensed" panose="020B0606020104020203" pitchFamily="34" charset="0"/>
              </a:rPr>
              <a:t>lusterous</a:t>
            </a:r>
            <a:r>
              <a:rPr lang="en-GB" sz="2000" dirty="0" smtClean="0">
                <a:latin typeface="Tw Cen MT Condensed" panose="020B0606020104020203" pitchFamily="34" charset="0"/>
              </a:rPr>
              <a:t>,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expensive jewellery and electronics.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91080" y="2954593"/>
            <a:ext cx="17725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SILVER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fairly expensive and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jewellery, cutlery and in photographic film.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58400" y="2954593"/>
            <a:ext cx="17725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TITANIUM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very strong and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expensive jewellery, surgical applications (hip replacements).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NON-FERROUS STOCK FORMS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171" y="1690688"/>
            <a:ext cx="234315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781" b="9403"/>
          <a:stretch/>
        </p:blipFill>
        <p:spPr>
          <a:xfrm>
            <a:off x="6893019" y="1701618"/>
            <a:ext cx="2326315" cy="1665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59036"/>
            <a:ext cx="2543175" cy="1800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916" t="-1" b="3842"/>
          <a:stretch/>
        </p:blipFill>
        <p:spPr>
          <a:xfrm>
            <a:off x="8056176" y="3546366"/>
            <a:ext cx="2359627" cy="16761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3636491"/>
            <a:ext cx="2466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INGOT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by melting down – can be used for casting.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1208" y="2365336"/>
            <a:ext cx="246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Also:</a:t>
            </a:r>
          </a:p>
          <a:p>
            <a:pPr algn="ctr"/>
            <a:r>
              <a:rPr lang="en-GB" sz="2000" dirty="0" smtClean="0">
                <a:latin typeface="Tw Cen MT Condensed" panose="020B0606020104020203" pitchFamily="34" charset="0"/>
              </a:rPr>
              <a:t>Tubes, sheets and bars</a:t>
            </a:r>
            <a:r>
              <a:rPr lang="en-GB" sz="2000" b="1" dirty="0" smtClean="0">
                <a:latin typeface="Tw Cen MT Condensed" panose="020B0606020104020203" pitchFamily="34" charset="0"/>
              </a:rPr>
              <a:t>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FERROUS ALLOYS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84" y="145169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69" y="145732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09" t="4667" r="3106" b="3583"/>
          <a:stretch/>
        </p:blipFill>
        <p:spPr>
          <a:xfrm>
            <a:off x="8375079" y="1451697"/>
            <a:ext cx="2490091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1303" y="3323485"/>
            <a:ext cx="2466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STAINLESS STEEL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fairly strong and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kitchen ware and street furniture.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6106" y="3308887"/>
            <a:ext cx="2466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HIGH SPEED STEEL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>
                <a:latin typeface="Tw Cen MT Condensed" panose="020B0606020104020203" pitchFamily="34" charset="0"/>
              </a:rPr>
              <a:t>durable at high temperatures – not brittle.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press tools.</a:t>
            </a: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2083" y="3299547"/>
            <a:ext cx="2472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DIE (TOOL) STEEL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durable at high temperatures – not brittle.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cutting tools.</a:t>
            </a:r>
          </a:p>
        </p:txBody>
      </p:sp>
    </p:spTree>
    <p:extLst>
      <p:ext uri="{BB962C8B-B14F-4D97-AF65-F5344CB8AC3E}">
        <p14:creationId xmlns:p14="http://schemas.microsoft.com/office/powerpoint/2010/main" val="22084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NON-FERROUS ALLOYS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91" y="1500234"/>
            <a:ext cx="1124383" cy="1697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35" y="1597169"/>
            <a:ext cx="1572339" cy="1593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37" y="2005891"/>
            <a:ext cx="1526079" cy="1056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312" y="1711516"/>
            <a:ext cx="3048000" cy="1495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1" y="3243187"/>
            <a:ext cx="2466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BRONZE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A: </a:t>
            </a:r>
            <a:r>
              <a:rPr lang="en-GB" sz="2000" dirty="0" smtClean="0">
                <a:latin typeface="Tw Cen MT Condensed" panose="020B0606020104020203" pitchFamily="34" charset="0"/>
              </a:rPr>
              <a:t>starts </a:t>
            </a:r>
            <a:r>
              <a:rPr lang="en-GB" sz="2000" dirty="0" err="1" smtClean="0">
                <a:latin typeface="Tw Cen MT Condensed" panose="020B0606020104020203" pitchFamily="34" charset="0"/>
              </a:rPr>
              <a:t>browny</a:t>
            </a:r>
            <a:r>
              <a:rPr lang="en-GB" sz="2000" dirty="0" smtClean="0">
                <a:latin typeface="Tw Cen MT Condensed" panose="020B0606020104020203" pitchFamily="34" charset="0"/>
              </a:rPr>
              <a:t>/gold weathers into greens.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fairly strong and durable.</a:t>
            </a:r>
            <a:endParaRPr lang="en-GB" sz="2000" dirty="0">
              <a:latin typeface="Tw Cen MT Condensed" panose="020B0606020104020203" pitchFamily="34" charset="0"/>
            </a:endParaRP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sculptures, coins.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9155" y="3228589"/>
            <a:ext cx="24669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PEWTER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A: </a:t>
            </a:r>
            <a:r>
              <a:rPr lang="en-GB" sz="2000" dirty="0" smtClean="0">
                <a:latin typeface="Tw Cen MT Condensed" panose="020B0606020104020203" pitchFamily="34" charset="0"/>
              </a:rPr>
              <a:t>light, dull grey with slight sheen.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durables, soft metal, lower melting point.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jewellery.</a:t>
            </a:r>
          </a:p>
          <a:p>
            <a:pPr algn="ctr"/>
            <a:endParaRPr lang="en-GB" sz="2000" dirty="0">
              <a:latin typeface="Tw Cen MT Condensed" panose="020B0606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0110" y="3219249"/>
            <a:ext cx="24727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BRASS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A: </a:t>
            </a:r>
            <a:r>
              <a:rPr lang="en-GB" sz="2000" dirty="0" smtClean="0">
                <a:latin typeface="Tw Cen MT Condensed" panose="020B0606020104020203" pitchFamily="34" charset="0"/>
              </a:rPr>
              <a:t>golden in colour.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durable.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used to make instruments, boat fittings and coins.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6825" y="3238114"/>
            <a:ext cx="24669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 Cen MT Condensed" panose="020B0606020104020203" pitchFamily="34" charset="0"/>
              </a:rPr>
              <a:t>DURALUMIN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A: </a:t>
            </a:r>
            <a:r>
              <a:rPr lang="en-GB" sz="2000" dirty="0" smtClean="0">
                <a:latin typeface="Tw Cen MT Condensed" panose="020B0606020104020203" pitchFamily="34" charset="0"/>
              </a:rPr>
              <a:t>darker silver.</a:t>
            </a:r>
          </a:p>
          <a:p>
            <a:pPr algn="ctr"/>
            <a:r>
              <a:rPr lang="en-GB" sz="2000" b="1" dirty="0" smtClean="0">
                <a:latin typeface="Tw Cen MT Condensed" panose="020B0606020104020203" pitchFamily="34" charset="0"/>
              </a:rPr>
              <a:t>P: </a:t>
            </a:r>
            <a:r>
              <a:rPr lang="en-GB" sz="2000" dirty="0" smtClean="0">
                <a:latin typeface="Tw Cen MT Condensed" panose="020B0606020104020203" pitchFamily="34" charset="0"/>
              </a:rPr>
              <a:t>durable and good strength to weight ratio.</a:t>
            </a:r>
          </a:p>
          <a:p>
            <a:pPr algn="ctr"/>
            <a:r>
              <a:rPr lang="en-GB" sz="2000" b="1" dirty="0" err="1" smtClean="0">
                <a:latin typeface="Tw Cen MT Condensed" panose="020B0606020104020203" pitchFamily="34" charset="0"/>
              </a:rPr>
              <a:t>Ap</a:t>
            </a:r>
            <a:r>
              <a:rPr lang="en-GB" sz="2000" b="1" dirty="0" smtClean="0">
                <a:latin typeface="Tw Cen MT Condensed" panose="020B0606020104020203" pitchFamily="34" charset="0"/>
              </a:rPr>
              <a:t>: </a:t>
            </a:r>
            <a:r>
              <a:rPr lang="en-GB" sz="2000" dirty="0" smtClean="0">
                <a:latin typeface="Tw Cen MT Condensed" panose="020B0606020104020203" pitchFamily="34" charset="0"/>
              </a:rPr>
              <a:t>casings, aircraft structures.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1391</Words>
  <Application>Microsoft Office PowerPoint</Application>
  <PresentationFormat>Widescreen</PresentationFormat>
  <Paragraphs>259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MV Boli</vt:lpstr>
      <vt:lpstr>Tw Cen MT Condensed</vt:lpstr>
      <vt:lpstr>Office Theme</vt:lpstr>
      <vt:lpstr>METALS</vt:lpstr>
      <vt:lpstr>PowerPoint Presentation</vt:lpstr>
      <vt:lpstr>DIFFERENCES BETWEEN METALS</vt:lpstr>
      <vt:lpstr>FERROUS METALS</vt:lpstr>
      <vt:lpstr>FERROUS STOCK FORMS</vt:lpstr>
      <vt:lpstr>NON-FERROUS METALS</vt:lpstr>
      <vt:lpstr>NON-FERROUS STOCK FORMS</vt:lpstr>
      <vt:lpstr>FERROUS ALLOYS</vt:lpstr>
      <vt:lpstr>NON-FERROUS ALLOYS</vt:lpstr>
      <vt:lpstr>PowerPoint Presentation</vt:lpstr>
      <vt:lpstr>METAL FABRICATION: PERMENANT FIXINGS</vt:lpstr>
      <vt:lpstr>METAL FABRICATION: TEMPORARY FIXNINGS</vt:lpstr>
      <vt:lpstr>METAL WASTING PROCESSES</vt:lpstr>
      <vt:lpstr>METAL FORMING: MAKING CANS</vt:lpstr>
      <vt:lpstr>METAL FORMING: PRESS FORMING</vt:lpstr>
      <vt:lpstr>PRESS FORMING</vt:lpstr>
      <vt:lpstr>METAL FORMING: SPINNING</vt:lpstr>
      <vt:lpstr>METAL FORMING: EMBOSSING</vt:lpstr>
      <vt:lpstr>METAL FORMING: FORGING</vt:lpstr>
      <vt:lpstr>METAL REDISTRIBUTION: INVESTMENT CASTING</vt:lpstr>
      <vt:lpstr>INVESTMENT CASTING</vt:lpstr>
      <vt:lpstr>METAL REDISTRIBUTION: SAND CASTING</vt:lpstr>
      <vt:lpstr>SAND CASTING</vt:lpstr>
      <vt:lpstr>METAL REDISTRIBUTION: COLD CHAMBER DIE CASTING</vt:lpstr>
      <vt:lpstr>METAL REDISTRIBUTION: HOT CHAMBER DIE CASTING</vt:lpstr>
      <vt:lpstr>METAL REDISTRIBUTION: GRAVITY DIE CASTING</vt:lpstr>
      <vt:lpstr>METAL REDISTRIBUTION: MULTI-SLIDE DIE CASTING</vt:lpstr>
      <vt:lpstr>DIE CASTING</vt:lpstr>
      <vt:lpstr>METAL FINISHING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</dc:title>
  <dc:creator>Miss K McGee</dc:creator>
  <cp:lastModifiedBy>Miss K McGee</cp:lastModifiedBy>
  <cp:revision>46</cp:revision>
  <dcterms:created xsi:type="dcterms:W3CDTF">2015-09-18T14:07:52Z</dcterms:created>
  <dcterms:modified xsi:type="dcterms:W3CDTF">2015-10-13T11:09:21Z</dcterms:modified>
</cp:coreProperties>
</file>